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5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Onvoorziene situaties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Les </a:t>
            </a:r>
            <a:r>
              <a:rPr lang="nl-NL" dirty="0" smtClean="0"/>
              <a:t>2, </a:t>
            </a:r>
          </a:p>
          <a:p>
            <a:r>
              <a:rPr lang="nl-NL" dirty="0" smtClean="0"/>
              <a:t>Oorzaken van en omgang met agressie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242" y="168380"/>
            <a:ext cx="3571041" cy="2674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24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Stap 3 Passend reageren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63755"/>
            <a:ext cx="8596668" cy="5298302"/>
          </a:xfrm>
        </p:spPr>
        <p:txBody>
          <a:bodyPr>
            <a:normAutofit/>
          </a:bodyPr>
          <a:lstStyle/>
          <a:p>
            <a:r>
              <a:rPr lang="nl-NL" dirty="0" smtClean="0"/>
              <a:t>Bij groen:</a:t>
            </a:r>
          </a:p>
          <a:p>
            <a:pPr>
              <a:buFontTx/>
              <a:buChar char="-"/>
            </a:pPr>
            <a:r>
              <a:rPr lang="nl-NL" dirty="0" smtClean="0"/>
              <a:t>Begrijpen (LSD)</a:t>
            </a:r>
          </a:p>
          <a:p>
            <a:pPr>
              <a:buFontTx/>
              <a:buChar char="-"/>
            </a:pPr>
            <a:r>
              <a:rPr lang="nl-NL" dirty="0" smtClean="0"/>
              <a:t>Informatie geven (wijzen op regels)</a:t>
            </a:r>
          </a:p>
          <a:p>
            <a:pPr>
              <a:buFontTx/>
              <a:buChar char="-"/>
            </a:pPr>
            <a:r>
              <a:rPr lang="nl-NL" dirty="0" smtClean="0"/>
              <a:t>Afspraken maken (RED)</a:t>
            </a:r>
          </a:p>
          <a:p>
            <a:r>
              <a:rPr lang="nl-NL" dirty="0" smtClean="0"/>
              <a:t>Bij oranje (fase 1) Gedrag en effect</a:t>
            </a:r>
          </a:p>
          <a:p>
            <a:pPr>
              <a:buFontTx/>
              <a:buChar char="-"/>
            </a:pPr>
            <a:r>
              <a:rPr lang="nl-NL" dirty="0" smtClean="0"/>
              <a:t>Rustig gesprek niet mogelijk: benoem wat je ziet/hoort (gedrag) en wat dit met jou doet (effect). Niet invullen.</a:t>
            </a:r>
          </a:p>
          <a:p>
            <a:r>
              <a:rPr lang="nl-NL" dirty="0" smtClean="0"/>
              <a:t>Bij oranje (fase 2) Consequentie en beloning</a:t>
            </a:r>
          </a:p>
          <a:p>
            <a:pPr>
              <a:buFontTx/>
              <a:buChar char="-"/>
            </a:pPr>
            <a:r>
              <a:rPr lang="nl-NL" dirty="0" smtClean="0"/>
              <a:t>Herhaal waarneming en effect van 1</a:t>
            </a:r>
          </a:p>
          <a:p>
            <a:pPr>
              <a:buFontTx/>
              <a:buChar char="-"/>
            </a:pPr>
            <a:r>
              <a:rPr lang="nl-NL" dirty="0" smtClean="0"/>
              <a:t>Noem negatieve consequentie als ander doorgaat</a:t>
            </a:r>
          </a:p>
          <a:p>
            <a:pPr>
              <a:buFontTx/>
              <a:buChar char="-"/>
            </a:pPr>
            <a:r>
              <a:rPr lang="nl-NL" dirty="0" smtClean="0"/>
              <a:t>Positieve consequentie als degene het gedrag positief aanpast</a:t>
            </a:r>
          </a:p>
          <a:p>
            <a:pPr>
              <a:buFontTx/>
              <a:buChar char="-"/>
            </a:pPr>
            <a:r>
              <a:rPr lang="nl-NL" dirty="0" smtClean="0"/>
              <a:t>Vervolgvraag: wat kies je?</a:t>
            </a:r>
          </a:p>
          <a:p>
            <a:pPr marL="0" indent="0">
              <a:buNone/>
            </a:pPr>
            <a:r>
              <a:rPr lang="nl-NL" dirty="0" smtClean="0"/>
              <a:t>* Consequentie moet uitvoerbaar zijn en gaan over gedrag van jou</a:t>
            </a:r>
          </a:p>
          <a:p>
            <a:pPr>
              <a:buFontTx/>
              <a:buChar char="-"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9424" y="0"/>
            <a:ext cx="2322576" cy="1658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600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Reageren op rood gedrag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63754"/>
            <a:ext cx="8596668" cy="3880773"/>
          </a:xfrm>
        </p:spPr>
        <p:txBody>
          <a:bodyPr/>
          <a:lstStyle/>
          <a:p>
            <a:r>
              <a:rPr lang="nl-NL" dirty="0" smtClean="0"/>
              <a:t>Over de streep is consequentie uitvoeren (geloofwaardig)</a:t>
            </a:r>
          </a:p>
          <a:p>
            <a:r>
              <a:rPr lang="nl-NL" dirty="0" smtClean="0"/>
              <a:t>Geef aan hoe contact kan worden herstelt</a:t>
            </a:r>
          </a:p>
          <a:p>
            <a:r>
              <a:rPr lang="nl-NL" dirty="0" smtClean="0"/>
              <a:t>Gaat de persoon ‘over de rooie’ (gevaar), dan:</a:t>
            </a:r>
          </a:p>
          <a:p>
            <a:pPr>
              <a:buFontTx/>
              <a:buChar char="-"/>
            </a:pPr>
            <a:r>
              <a:rPr lang="nl-NL" dirty="0" smtClean="0"/>
              <a:t>Breng je cliënt en jezelf in veiligheid</a:t>
            </a:r>
          </a:p>
          <a:p>
            <a:pPr>
              <a:buFontTx/>
              <a:buChar char="-"/>
            </a:pPr>
            <a:r>
              <a:rPr lang="nl-NL" dirty="0" smtClean="0"/>
              <a:t>Houd afstand van cliënt en schakel hulp in</a:t>
            </a:r>
          </a:p>
          <a:p>
            <a:pPr>
              <a:buFontTx/>
              <a:buChar char="-"/>
            </a:pPr>
            <a:r>
              <a:rPr lang="nl-NL" dirty="0" smtClean="0"/>
              <a:t>Zie richtlijnen in je instellingsprotocol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031" y="3957835"/>
            <a:ext cx="5070323" cy="1452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892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err="1" smtClean="0"/>
              <a:t>Angerenstein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9349"/>
            <a:ext cx="8596668" cy="3880773"/>
          </a:xfrm>
        </p:spPr>
        <p:txBody>
          <a:bodyPr/>
          <a:lstStyle/>
          <a:p>
            <a:r>
              <a:rPr lang="nl-NL" dirty="0" smtClean="0"/>
              <a:t>Ga naar van welzijn.angerenstein.nl</a:t>
            </a:r>
          </a:p>
          <a:p>
            <a:r>
              <a:rPr lang="nl-NL" dirty="0" smtClean="0"/>
              <a:t>Ga naar Maatschappelijke Zorg </a:t>
            </a:r>
          </a:p>
          <a:p>
            <a:r>
              <a:rPr lang="nl-NL" dirty="0" smtClean="0"/>
              <a:t>Ga dan naar boek Maatschappelijke zorg 1</a:t>
            </a:r>
          </a:p>
          <a:p>
            <a:r>
              <a:rPr lang="nl-NL" dirty="0" smtClean="0"/>
              <a:t>Naar VW thema 15</a:t>
            </a:r>
          </a:p>
          <a:p>
            <a:r>
              <a:rPr lang="nl-NL" dirty="0" smtClean="0"/>
              <a:t>Maak opdracht </a:t>
            </a:r>
            <a:r>
              <a:rPr lang="nl-NL" dirty="0" smtClean="0"/>
              <a:t>5, 6 en 7 (overleggen mag)</a:t>
            </a:r>
            <a:endParaRPr lang="nl-NL" dirty="0" smtClean="0"/>
          </a:p>
          <a:p>
            <a:r>
              <a:rPr lang="nl-NL" dirty="0" smtClean="0"/>
              <a:t>Sla je opdrachten goed op in je pc, is aan het eind van LP 8 je bewijs van inzet en voorwaarde om </a:t>
            </a:r>
            <a:r>
              <a:rPr lang="nl-NL" u="sng" dirty="0" smtClean="0"/>
              <a:t>de toets </a:t>
            </a:r>
            <a:r>
              <a:rPr lang="nl-NL" dirty="0" smtClean="0"/>
              <a:t>te kunnen halen.</a:t>
            </a:r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5442721"/>
            <a:ext cx="3905250" cy="117157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4002" y="-4763"/>
            <a:ext cx="2917998" cy="375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588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Oorzaken agressie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Aanleg: verschil in temperament, ook op latere leeftijd</a:t>
            </a:r>
          </a:p>
          <a:p>
            <a:r>
              <a:rPr lang="nl-NL" dirty="0" smtClean="0"/>
              <a:t>Boosheid beheersen kan bijna iedereen leren</a:t>
            </a:r>
          </a:p>
          <a:p>
            <a:r>
              <a:rPr lang="nl-NL" dirty="0" smtClean="0"/>
              <a:t>Mannen hebben meer testosteron (maakt je daadkrachtig)</a:t>
            </a:r>
          </a:p>
          <a:p>
            <a:r>
              <a:rPr lang="nl-NL" dirty="0" smtClean="0"/>
              <a:t>Vrouwen kunnen beter over hun gevoelens praten (bredere verbinding tussen linker- en rechter hersenhelft)</a:t>
            </a:r>
          </a:p>
          <a:p>
            <a:r>
              <a:rPr lang="nl-NL" dirty="0" smtClean="0"/>
              <a:t>Linker hersenhelft staat voor taal, rechter hersenhelft: gevoelens</a:t>
            </a:r>
          </a:p>
          <a:p>
            <a:r>
              <a:rPr lang="nl-NL" dirty="0" smtClean="0"/>
              <a:t>Moeilijker over gevoelens kunnen praten -&gt; sneller boosheid op agressievere manier uiten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2643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Leerprocessen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02944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nl-NL" u="sng" dirty="0" smtClean="0"/>
              <a:t>Bekrachtiging</a:t>
            </a:r>
          </a:p>
          <a:p>
            <a:r>
              <a:rPr lang="nl-NL" dirty="0" smtClean="0"/>
              <a:t>Gedrag dat prettig gevolg heeft wordt eerder herhaalt (wet van het effect)</a:t>
            </a:r>
          </a:p>
          <a:p>
            <a:r>
              <a:rPr lang="nl-NL" dirty="0" smtClean="0"/>
              <a:t>Boosheid uiten lucht op</a:t>
            </a:r>
          </a:p>
          <a:p>
            <a:r>
              <a:rPr lang="nl-NL" dirty="0" smtClean="0"/>
              <a:t>Met agressie krijg je (soms) eerder je zin</a:t>
            </a:r>
          </a:p>
          <a:p>
            <a:r>
              <a:rPr lang="nl-NL" dirty="0" smtClean="0"/>
              <a:t>Agressie dus niet onbedoeld bekrachtigen, alleen als er een gevaarlijke situatie ontstaat moet je soms iets toegeven</a:t>
            </a:r>
          </a:p>
          <a:p>
            <a:r>
              <a:rPr lang="nl-NL" dirty="0" smtClean="0"/>
              <a:t>Agressie kun je verminderen door steevast bewust aandacht te besteden aan positief gedrag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96424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Imitatie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Wat is imitatie?</a:t>
            </a:r>
          </a:p>
          <a:p>
            <a:r>
              <a:rPr lang="nl-NL" dirty="0" smtClean="0"/>
              <a:t>Nadoen van wat je anderen ziet doen</a:t>
            </a:r>
          </a:p>
          <a:p>
            <a:r>
              <a:rPr lang="nl-NL" dirty="0" smtClean="0"/>
              <a:t>Rolmodellen</a:t>
            </a:r>
          </a:p>
          <a:p>
            <a:r>
              <a:rPr lang="nl-NL" dirty="0" smtClean="0"/>
              <a:t>Ouders zijn de bekendste rolmodellen</a:t>
            </a:r>
          </a:p>
          <a:p>
            <a:r>
              <a:rPr lang="nl-NL" dirty="0" smtClean="0"/>
              <a:t>Als </a:t>
            </a:r>
            <a:r>
              <a:rPr lang="nl-NL" dirty="0" err="1" smtClean="0"/>
              <a:t>MZ’er</a:t>
            </a:r>
            <a:r>
              <a:rPr lang="nl-NL" dirty="0" smtClean="0"/>
              <a:t> zijn jullie rolmodel voor je cliënten</a:t>
            </a:r>
          </a:p>
          <a:p>
            <a:r>
              <a:rPr lang="nl-NL" dirty="0" smtClean="0"/>
              <a:t>Je leeft het modelleven vóór</a:t>
            </a:r>
          </a:p>
          <a:p>
            <a:r>
              <a:rPr lang="nl-NL" dirty="0" smtClean="0"/>
              <a:t>Vraag je rustige houding, gedraag je dan zelf ook zo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7027" y="1270000"/>
            <a:ext cx="2466975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777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Situatie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Omgeving is belangrijk. </a:t>
            </a:r>
          </a:p>
          <a:p>
            <a:r>
              <a:rPr lang="nl-NL" dirty="0" smtClean="0"/>
              <a:t>Wat vraagt een omgeving als je agressie wilt verminderen?</a:t>
            </a:r>
          </a:p>
          <a:p>
            <a:r>
              <a:rPr lang="nl-NL" dirty="0" smtClean="0"/>
              <a:t>Rustige, overzichtelijke omgeving</a:t>
            </a:r>
          </a:p>
          <a:p>
            <a:r>
              <a:rPr lang="nl-NL" dirty="0" smtClean="0"/>
              <a:t>Geluids- en bewegingsarm, niet te veel felle kleuren</a:t>
            </a:r>
          </a:p>
          <a:p>
            <a:r>
              <a:rPr lang="nl-NL" dirty="0" smtClean="0"/>
              <a:t>Duidelijkheid creëren rond het dagprogramma (</a:t>
            </a:r>
            <a:r>
              <a:rPr lang="nl-NL" dirty="0" err="1" smtClean="0"/>
              <a:t>picto’s</a:t>
            </a:r>
            <a:r>
              <a:rPr lang="nl-NL" dirty="0" smtClean="0"/>
              <a:t>)</a:t>
            </a:r>
          </a:p>
          <a:p>
            <a:r>
              <a:rPr lang="nl-NL" dirty="0" smtClean="0"/>
              <a:t>Niet te veel info tegelijk aanbieden (overvraging)</a:t>
            </a:r>
          </a:p>
          <a:p>
            <a:r>
              <a:rPr lang="nl-NL" dirty="0" smtClean="0"/>
              <a:t>Sluit de situatie aan </a:t>
            </a:r>
            <a:r>
              <a:rPr lang="nl-NL" dirty="0" err="1" smtClean="0"/>
              <a:t>aan</a:t>
            </a:r>
            <a:r>
              <a:rPr lang="nl-NL" dirty="0"/>
              <a:t> </a:t>
            </a:r>
            <a:r>
              <a:rPr lang="nl-NL" dirty="0" smtClean="0"/>
              <a:t>wat de cliënt nodig heeft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4667" y="-222068"/>
            <a:ext cx="3217333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112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Tips bij het voorkomen van overprikkeling en overvraging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807892"/>
            <a:ext cx="8596668" cy="388077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Gebruik korte zinnen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Geef info gedoseerd (één boodschap per keer)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Sluit aan bij ontwikkelingsniveau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Maak het programma inzichtelijk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Pas regels en afspraken consequent toe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Houd het lokaal opgeruimd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Zet maximaal één geluidsbron tegelijk aan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6255" y="4693567"/>
            <a:ext cx="5245745" cy="2164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164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15.4 Omgaan met agressie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Reageren vanuit RED:</a:t>
            </a:r>
          </a:p>
          <a:p>
            <a:pPr>
              <a:buFontTx/>
              <a:buChar char="-"/>
            </a:pPr>
            <a:r>
              <a:rPr lang="nl-NL" dirty="0" smtClean="0"/>
              <a:t>Respectvol</a:t>
            </a:r>
          </a:p>
          <a:p>
            <a:pPr>
              <a:buFontTx/>
              <a:buChar char="-"/>
            </a:pPr>
            <a:r>
              <a:rPr lang="nl-NL" dirty="0" smtClean="0"/>
              <a:t>Eerlijk</a:t>
            </a:r>
          </a:p>
          <a:p>
            <a:pPr>
              <a:buFontTx/>
              <a:buChar char="-"/>
            </a:pPr>
            <a:r>
              <a:rPr lang="nl-NL" dirty="0" smtClean="0"/>
              <a:t>Duidelijk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5404" y="2590800"/>
            <a:ext cx="3936002" cy="2811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347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Stappenplan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9968895" cy="3880773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1 Beoordeel op wie de agressie zich richt. Waar kan agressie zich ook alweer op richten?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Op een persoon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O</a:t>
            </a:r>
            <a:r>
              <a:rPr lang="nl-NL" dirty="0" smtClean="0"/>
              <a:t>p (spullen van) de organisatie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O</a:t>
            </a:r>
            <a:r>
              <a:rPr lang="nl-NL" dirty="0" smtClean="0"/>
              <a:t>p zichzelf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6171" y="3140284"/>
            <a:ext cx="3635829" cy="3717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36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Stap 2 Intensiteit beoordelen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9524757" cy="3880773"/>
          </a:xfrm>
        </p:spPr>
        <p:txBody>
          <a:bodyPr/>
          <a:lstStyle/>
          <a:p>
            <a:r>
              <a:rPr lang="nl-NL" dirty="0" smtClean="0"/>
              <a:t>Wat is de emotionele lading van het gedrag: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Groen (wel signalen van oplopende spanning, harder praten, onrustiger bewegen)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Oranje (emoties duidelijk waarneembaar; stemverheffing, geagiteerd, beledigend)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Rood (niet voor rede vatbaar, grensoverschrijdend gedrag, geen respect)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79669"/>
            <a:ext cx="5318449" cy="2978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381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</TotalTime>
  <Words>587</Words>
  <Application>Microsoft Office PowerPoint</Application>
  <PresentationFormat>Breedbeeld</PresentationFormat>
  <Paragraphs>83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7" baseType="lpstr">
      <vt:lpstr>Arial</vt:lpstr>
      <vt:lpstr>Trebuchet MS</vt:lpstr>
      <vt:lpstr>Wingdings</vt:lpstr>
      <vt:lpstr>Wingdings 3</vt:lpstr>
      <vt:lpstr>Facet</vt:lpstr>
      <vt:lpstr>Onvoorziene situaties</vt:lpstr>
      <vt:lpstr>Oorzaken agressie</vt:lpstr>
      <vt:lpstr>Leerprocessen</vt:lpstr>
      <vt:lpstr>Imitatie</vt:lpstr>
      <vt:lpstr>Situatie</vt:lpstr>
      <vt:lpstr>Tips bij het voorkomen van overprikkeling en overvraging</vt:lpstr>
      <vt:lpstr>15.4 Omgaan met agressie</vt:lpstr>
      <vt:lpstr>Stappenplan</vt:lpstr>
      <vt:lpstr>Stap 2 Intensiteit beoordelen</vt:lpstr>
      <vt:lpstr>Stap 3 Passend reageren</vt:lpstr>
      <vt:lpstr>Reageren op rood gedrag</vt:lpstr>
      <vt:lpstr>Angerenstein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Onvoorziene situaties</dc:title>
  <dc:creator>Simon Poelman</dc:creator>
  <cp:lastModifiedBy>Simon Poelman</cp:lastModifiedBy>
  <cp:revision>8</cp:revision>
  <dcterms:created xsi:type="dcterms:W3CDTF">2019-05-14T05:43:34Z</dcterms:created>
  <dcterms:modified xsi:type="dcterms:W3CDTF">2019-05-14T06:30:06Z</dcterms:modified>
</cp:coreProperties>
</file>